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72" r:id="rId3"/>
    <p:sldId id="271" r:id="rId4"/>
    <p:sldId id="283" r:id="rId5"/>
    <p:sldId id="285" r:id="rId6"/>
    <p:sldId id="265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94A01-AD7C-AC4A-AC53-0B32A1FF89C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189F2-B8B7-9544-8EE6-4446BF6E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006" y="1423784"/>
            <a:ext cx="8514825" cy="104868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Co-Curricular Student Learning Assessment for </a:t>
            </a:r>
            <a:r>
              <a:rPr lang="en-US" sz="3200" dirty="0" smtClean="0">
                <a:latin typeface="Arial Black" panose="020B0A04020102020204" pitchFamily="34" charset="0"/>
              </a:rPr>
              <a:t>Campus </a:t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Ambassador </a:t>
            </a:r>
            <a:r>
              <a:rPr lang="en-US" sz="3200" dirty="0">
                <a:latin typeface="Arial Black" panose="020B0A04020102020204" pitchFamily="34" charset="0"/>
              </a:rPr>
              <a:t>Groups</a:t>
            </a:r>
            <a:r>
              <a:rPr lang="es-US" sz="3200" dirty="0" smtClean="0"/>
              <a:t/>
            </a:r>
            <a:br>
              <a:rPr lang="es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163" y="2302590"/>
            <a:ext cx="5458968" cy="10362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US" sz="2400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Mr. Chad Whatley</a:t>
            </a:r>
          </a:p>
          <a:p>
            <a:pPr algn="ctr"/>
            <a:r>
              <a:rPr lang="es-US" sz="24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Dr</a:t>
            </a:r>
            <a:r>
              <a:rPr lang="es-US" sz="2400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. Katie </a:t>
            </a:r>
            <a:r>
              <a:rPr lang="es-US" sz="24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Hill</a:t>
            </a:r>
          </a:p>
          <a:p>
            <a:pPr algn="ctr"/>
            <a:r>
              <a:rPr lang="es-US" sz="2400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Dr. Karen Yanowitz</a:t>
            </a:r>
          </a:p>
          <a:p>
            <a:pPr algn="ctr"/>
            <a:endParaRPr lang="es-US" sz="2400" dirty="0">
              <a:solidFill>
                <a:schemeClr val="accent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es-US" sz="1400" dirty="0">
              <a:latin typeface="Arial Black" panose="020B0A04020102020204" pitchFamily="34" charset="0"/>
            </a:endParaRPr>
          </a:p>
          <a:p>
            <a:pPr algn="r"/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98" y="3637152"/>
            <a:ext cx="2684476" cy="22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4180" y="6165908"/>
            <a:ext cx="331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March 13,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30" y="-187676"/>
            <a:ext cx="5852161" cy="1229164"/>
          </a:xfrm>
        </p:spPr>
        <p:txBody>
          <a:bodyPr/>
          <a:lstStyle/>
          <a:p>
            <a:r>
              <a:rPr lang="es-US" dirty="0" smtClean="0">
                <a:latin typeface="Arial Black" panose="020B0A04020102020204" pitchFamily="34" charset="0"/>
              </a:rPr>
              <a:t>A-State </a:t>
            </a:r>
            <a:r>
              <a:rPr lang="en-US" dirty="0" smtClean="0">
                <a:latin typeface="Arial Black" panose="020B0A04020102020204" pitchFamily="34" charset="0"/>
              </a:rPr>
              <a:t>Ambassadors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030" y="1847113"/>
            <a:ext cx="8548488" cy="413601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Over 200 “Ambassadors” on campus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Different application processes and functions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Majority assist with special events and recruitment activities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Our goal was to a</a:t>
            </a:r>
            <a:r>
              <a:rPr lang="en-US" sz="2400" dirty="0" smtClean="0">
                <a:latin typeface="Arial Black" panose="020B0A04020102020204" pitchFamily="34" charset="0"/>
              </a:rPr>
              <a:t>ssess </a:t>
            </a:r>
            <a:r>
              <a:rPr lang="en-US" sz="2400" dirty="0" smtClean="0">
                <a:latin typeface="Arial Black" panose="020B0A04020102020204" pitchFamily="34" charset="0"/>
              </a:rPr>
              <a:t>“Communication” ULO 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(</a:t>
            </a:r>
            <a:r>
              <a:rPr lang="en-US" sz="2400" i="1" dirty="0" smtClean="0">
                <a:latin typeface="Arial Black" panose="020B0A04020102020204" pitchFamily="34" charset="0"/>
              </a:rPr>
              <a:t>University Learning Outcome</a:t>
            </a:r>
            <a:r>
              <a:rPr lang="en-US" sz="2400" dirty="0" smtClean="0">
                <a:latin typeface="Arial Black" panose="020B0A04020102020204" pitchFamily="34" charset="0"/>
              </a:rPr>
              <a:t>)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36" y="264592"/>
            <a:ext cx="1887404" cy="15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1" y="325759"/>
            <a:ext cx="8146677" cy="1003787"/>
          </a:xfrm>
        </p:spPr>
        <p:txBody>
          <a:bodyPr/>
          <a:lstStyle/>
          <a:p>
            <a:r>
              <a:rPr lang="es-US" dirty="0" err="1" smtClean="0">
                <a:latin typeface="Arial Black" panose="020B0A04020102020204" pitchFamily="34" charset="0"/>
              </a:rPr>
              <a:t>Ambassador</a:t>
            </a:r>
            <a:r>
              <a:rPr lang="es-US" dirty="0" smtClean="0">
                <a:latin typeface="Arial Black" panose="020B0A04020102020204" pitchFamily="34" charset="0"/>
              </a:rPr>
              <a:t> Training </a:t>
            </a:r>
            <a:br>
              <a:rPr lang="es-US" dirty="0" smtClean="0">
                <a:latin typeface="Arial Black" panose="020B0A04020102020204" pitchFamily="34" charset="0"/>
              </a:rPr>
            </a:br>
            <a:r>
              <a:rPr lang="es-US" dirty="0" smtClean="0">
                <a:latin typeface="Arial Black" panose="020B0A04020102020204" pitchFamily="34" charset="0"/>
              </a:rPr>
              <a:t>and </a:t>
            </a:r>
            <a:r>
              <a:rPr lang="es-US" dirty="0" err="1" smtClean="0">
                <a:latin typeface="Arial Black" panose="020B0A04020102020204" pitchFamily="34" charset="0"/>
              </a:rPr>
              <a:t>Assessment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62" y="2144845"/>
            <a:ext cx="8812101" cy="514730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Workshops held before Preview Days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Focused on communication and connection with prospective students and parents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20 - 140 students in attendance per session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Surveys administered pre-training, post-training, and post-Preview Day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US" sz="1900" dirty="0" smtClean="0">
                <a:latin typeface="Arial Black" panose="020B0A04020102020204" pitchFamily="34" charset="0"/>
              </a:rPr>
              <a:t/>
            </a:r>
            <a:br>
              <a:rPr lang="es-US" sz="1900" dirty="0" smtClean="0">
                <a:latin typeface="Arial Black" panose="020B0A04020102020204" pitchFamily="34" charset="0"/>
              </a:rPr>
            </a:br>
            <a:endParaRPr lang="es-US" sz="1900" dirty="0"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36" y="264592"/>
            <a:ext cx="1887404" cy="15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91" y="-253018"/>
            <a:ext cx="7041995" cy="1143000"/>
          </a:xfrm>
        </p:spPr>
        <p:txBody>
          <a:bodyPr/>
          <a:lstStyle/>
          <a:p>
            <a:r>
              <a:rPr lang="en-US" sz="4000" dirty="0" smtClean="0">
                <a:latin typeface="Arial Black" panose="020B0A04020102020204" pitchFamily="34" charset="0"/>
              </a:rPr>
              <a:t>Results, Fall 2018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591" y="1218218"/>
            <a:ext cx="674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Best part of training: </a:t>
            </a:r>
            <a:r>
              <a:rPr lang="en-US" sz="240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“Learning how to engage students and how to make them feel connected</a:t>
            </a:r>
            <a:r>
              <a:rPr lang="en-US" sz="2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.”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4989"/>
              </p:ext>
            </p:extLst>
          </p:nvPr>
        </p:nvGraphicFramePr>
        <p:xfrm>
          <a:off x="302005" y="2846165"/>
          <a:ext cx="848126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4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Item ( 5 = strongly agree)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Overall, I believe</a:t>
                      </a:r>
                      <a:r>
                        <a:rPr lang="en-US" sz="2000" b="1" baseline="0" dirty="0" smtClean="0"/>
                        <a:t> that participating in the training was valuable to 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4.5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 learned</a:t>
                      </a:r>
                      <a:r>
                        <a:rPr lang="en-US" sz="2000" b="1" baseline="0" dirty="0" smtClean="0"/>
                        <a:t> new information about how to be an effective ambassador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4.6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 learned new information that will help</a:t>
                      </a:r>
                      <a:r>
                        <a:rPr lang="en-US" sz="2000" b="1" baseline="0" dirty="0" smtClean="0"/>
                        <a:t> me in other classes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4.4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 learned new information that will help me in my future career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4.4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36" y="264592"/>
            <a:ext cx="1887404" cy="15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1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14" y="552017"/>
            <a:ext cx="6098344" cy="682284"/>
          </a:xfrm>
        </p:spPr>
        <p:txBody>
          <a:bodyPr/>
          <a:lstStyle/>
          <a:p>
            <a:r>
              <a:rPr lang="en-US" sz="4000" dirty="0" smtClean="0">
                <a:latin typeface="Arial Black" panose="020B0A04020102020204" pitchFamily="34" charset="0"/>
              </a:rPr>
              <a:t>Closing the Loop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5" y="2208741"/>
            <a:ext cx="9242459" cy="523935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latin typeface="Arial Black" panose="020B0A04020102020204" pitchFamily="34" charset="0"/>
              </a:rPr>
              <a:t>Reporting data back to Ambassador group advisors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Arial Black" panose="020B0A04020102020204" pitchFamily="34" charset="0"/>
              </a:rPr>
              <a:t>Data still being analyzed for 2018 - 2019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 Black" panose="020B0A04020102020204" pitchFamily="34" charset="0"/>
              </a:rPr>
              <a:t>Looking at how the co-curricular world impacts academic programs, recruitment, and retention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 Black" panose="020B0A04020102020204" pitchFamily="34" charset="0"/>
              </a:rPr>
              <a:t>Assessing other ULOs (ex. Diversity </a:t>
            </a:r>
            <a:r>
              <a:rPr lang="en-US" sz="2400" dirty="0">
                <a:latin typeface="Arial Black" panose="020B0A04020102020204" pitchFamily="34" charset="0"/>
              </a:rPr>
              <a:t>&amp;</a:t>
            </a:r>
            <a:r>
              <a:rPr lang="en-US" sz="2400" dirty="0" smtClean="0">
                <a:latin typeface="Arial Black" panose="020B0A04020102020204" pitchFamily="34" charset="0"/>
              </a:rPr>
              <a:t> Globalization)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900" dirty="0" smtClean="0"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36" y="264592"/>
            <a:ext cx="1887404" cy="15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34" y="166612"/>
            <a:ext cx="5217729" cy="395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987" y="3934070"/>
            <a:ext cx="8223270" cy="1330969"/>
          </a:xfrm>
        </p:spPr>
        <p:txBody>
          <a:bodyPr>
            <a:noAutofit/>
          </a:bodyPr>
          <a:lstStyle/>
          <a:p>
            <a:pPr algn="ctr"/>
            <a:r>
              <a:rPr lang="es-US" sz="6000" b="1" i="1" dirty="0" smtClean="0">
                <a:latin typeface="Arial Black" panose="020B0A04020102020204" pitchFamily="34" charset="0"/>
              </a:rPr>
              <a:t>THANK YOU!!!</a:t>
            </a:r>
            <a:endParaRPr lang="en-US" sz="6000" b="1" i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269" y="5690717"/>
            <a:ext cx="38509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US" sz="1200" dirty="0" smtClean="0">
                <a:latin typeface="Arial Black" panose="020B0A04020102020204" pitchFamily="34" charset="0"/>
              </a:rPr>
              <a:t>Dr</a:t>
            </a:r>
            <a:r>
              <a:rPr lang="es-US" sz="1200" dirty="0">
                <a:latin typeface="Arial Black" panose="020B0A04020102020204" pitchFamily="34" charset="0"/>
              </a:rPr>
              <a:t>. Katerina Hill</a:t>
            </a:r>
            <a:br>
              <a:rPr lang="es-US" sz="1200" dirty="0">
                <a:latin typeface="Arial Black" panose="020B0A04020102020204" pitchFamily="34" charset="0"/>
              </a:rPr>
            </a:br>
            <a:r>
              <a:rPr lang="es-US" sz="1200" dirty="0" err="1">
                <a:latin typeface="Arial Black" panose="020B0A04020102020204" pitchFamily="34" charset="0"/>
              </a:rPr>
              <a:t>Assistant</a:t>
            </a:r>
            <a:r>
              <a:rPr lang="es-US" sz="1200" dirty="0">
                <a:latin typeface="Arial Black" panose="020B0A04020102020204" pitchFamily="34" charset="0"/>
              </a:rPr>
              <a:t> </a:t>
            </a:r>
            <a:r>
              <a:rPr lang="es-US" sz="1200" dirty="0" err="1">
                <a:latin typeface="Arial Black" panose="020B0A04020102020204" pitchFamily="34" charset="0"/>
              </a:rPr>
              <a:t>Professor</a:t>
            </a:r>
            <a:r>
              <a:rPr lang="es-US" sz="1200" dirty="0">
                <a:latin typeface="Arial Black" panose="020B0A04020102020204" pitchFamily="34" charset="0"/>
              </a:rPr>
              <a:t> of Marketing</a:t>
            </a:r>
            <a:br>
              <a:rPr lang="es-US" sz="1200" dirty="0">
                <a:latin typeface="Arial Black" panose="020B0A04020102020204" pitchFamily="34" charset="0"/>
              </a:rPr>
            </a:br>
            <a:r>
              <a:rPr lang="es-US" sz="1200" dirty="0">
                <a:latin typeface="Arial Black" panose="020B0A04020102020204" pitchFamily="34" charset="0"/>
              </a:rPr>
              <a:t>Neil Griffin College of Business</a:t>
            </a:r>
          </a:p>
          <a:p>
            <a:pPr algn="r">
              <a:lnSpc>
                <a:spcPct val="150000"/>
              </a:lnSpc>
            </a:pPr>
            <a:endParaRPr lang="es-US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2240" y="5690257"/>
            <a:ext cx="38509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US" sz="1200" dirty="0">
                <a:latin typeface="Arial Black" panose="020B0A04020102020204" pitchFamily="34" charset="0"/>
              </a:rPr>
              <a:t>Dr. Karen </a:t>
            </a:r>
            <a:r>
              <a:rPr lang="es-US" sz="1200" dirty="0" err="1">
                <a:latin typeface="Arial Black" panose="020B0A04020102020204" pitchFamily="34" charset="0"/>
              </a:rPr>
              <a:t>Yanowitz</a:t>
            </a:r>
            <a:r>
              <a:rPr lang="es-US" sz="1200" dirty="0">
                <a:latin typeface="Arial Black" panose="020B0A040201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US" sz="1200" dirty="0" err="1" smtClean="0">
                <a:latin typeface="Arial Black" panose="020B0A04020102020204" pitchFamily="34" charset="0"/>
              </a:rPr>
              <a:t>Professor</a:t>
            </a:r>
            <a:r>
              <a:rPr lang="es-US" sz="1200" dirty="0" smtClean="0">
                <a:latin typeface="Arial Black" panose="020B0A04020102020204" pitchFamily="34" charset="0"/>
              </a:rPr>
              <a:t> </a:t>
            </a:r>
            <a:r>
              <a:rPr lang="es-US" sz="1200" dirty="0">
                <a:latin typeface="Arial Black" panose="020B0A04020102020204" pitchFamily="34" charset="0"/>
              </a:rPr>
              <a:t>of </a:t>
            </a:r>
            <a:r>
              <a:rPr lang="es-US" sz="1200" dirty="0" err="1" smtClean="0">
                <a:latin typeface="Arial Black" panose="020B0A04020102020204" pitchFamily="34" charset="0"/>
              </a:rPr>
              <a:t>Psychology</a:t>
            </a:r>
            <a:r>
              <a:rPr lang="es-US" sz="1200" dirty="0" smtClean="0">
                <a:latin typeface="Arial Black" panose="020B0A04020102020204" pitchFamily="34" charset="0"/>
              </a:rPr>
              <a:t/>
            </a:r>
            <a:br>
              <a:rPr lang="es-US" sz="1200" dirty="0" smtClean="0">
                <a:latin typeface="Arial Black" panose="020B0A04020102020204" pitchFamily="34" charset="0"/>
              </a:rPr>
            </a:br>
            <a:r>
              <a:rPr lang="es-US" sz="1200" dirty="0" smtClean="0">
                <a:latin typeface="Arial Black" panose="020B0A04020102020204" pitchFamily="34" charset="0"/>
              </a:rPr>
              <a:t>College </a:t>
            </a:r>
            <a:r>
              <a:rPr lang="es-US" sz="1200" dirty="0">
                <a:latin typeface="Arial Black" panose="020B0A04020102020204" pitchFamily="34" charset="0"/>
              </a:rPr>
              <a:t>of </a:t>
            </a:r>
            <a:r>
              <a:rPr lang="es-US" sz="1200" dirty="0" err="1">
                <a:latin typeface="Arial Black" panose="020B0A04020102020204" pitchFamily="34" charset="0"/>
              </a:rPr>
              <a:t>Education</a:t>
            </a:r>
            <a:r>
              <a:rPr lang="es-US" sz="1200" dirty="0">
                <a:latin typeface="Arial Black" panose="020B0A04020102020204" pitchFamily="34" charset="0"/>
              </a:rPr>
              <a:t> &amp; </a:t>
            </a:r>
            <a:r>
              <a:rPr lang="es-US" sz="1200" dirty="0" err="1">
                <a:latin typeface="Arial Black" panose="020B0A04020102020204" pitchFamily="34" charset="0"/>
              </a:rPr>
              <a:t>Behavioral</a:t>
            </a:r>
            <a:r>
              <a:rPr lang="es-US" sz="1200" dirty="0">
                <a:latin typeface="Arial Black" panose="020B0A04020102020204" pitchFamily="34" charset="0"/>
              </a:rPr>
              <a:t> </a:t>
            </a:r>
            <a:r>
              <a:rPr lang="es-US" sz="1200" dirty="0" err="1">
                <a:latin typeface="Arial Black" panose="020B0A04020102020204" pitchFamily="34" charset="0"/>
              </a:rPr>
              <a:t>Science</a:t>
            </a:r>
            <a:endParaRPr lang="es-US" sz="1200" dirty="0">
              <a:latin typeface="Arial Black" panose="020B0A04020102020204" pitchFamily="34" charset="0"/>
            </a:endParaRPr>
          </a:p>
          <a:p>
            <a:pPr algn="r">
              <a:lnSpc>
                <a:spcPct val="150000"/>
              </a:lnSpc>
            </a:pPr>
            <a:endParaRPr lang="es-US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5268" y="5699977"/>
            <a:ext cx="2144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US" sz="1200" dirty="0">
                <a:latin typeface="Arial Black" panose="020B0A04020102020204" pitchFamily="34" charset="0"/>
              </a:rPr>
              <a:t>Mr. Chad Whatley </a:t>
            </a:r>
          </a:p>
          <a:p>
            <a:pPr algn="ctr">
              <a:lnSpc>
                <a:spcPct val="150000"/>
              </a:lnSpc>
            </a:pPr>
            <a:r>
              <a:rPr lang="es-US" sz="1200" dirty="0" err="1">
                <a:latin typeface="Arial Black" panose="020B0A04020102020204" pitchFamily="34" charset="0"/>
              </a:rPr>
              <a:t>Assistant</a:t>
            </a:r>
            <a:r>
              <a:rPr lang="es-US" sz="1200" dirty="0">
                <a:latin typeface="Arial Black" panose="020B0A04020102020204" pitchFamily="34" charset="0"/>
              </a:rPr>
              <a:t> Director</a:t>
            </a:r>
          </a:p>
          <a:p>
            <a:pPr algn="ctr">
              <a:lnSpc>
                <a:spcPct val="150000"/>
              </a:lnSpc>
            </a:pPr>
            <a:r>
              <a:rPr lang="es-US" sz="1200" dirty="0">
                <a:latin typeface="Arial Black" panose="020B0A04020102020204" pitchFamily="34" charset="0"/>
              </a:rPr>
              <a:t>Honors College</a:t>
            </a:r>
            <a:endParaRPr lang="es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578</TotalTime>
  <Words>160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Black</vt:lpstr>
      <vt:lpstr>Calibri</vt:lpstr>
      <vt:lpstr>Century Gothic</vt:lpstr>
      <vt:lpstr>Wingdings 2</vt:lpstr>
      <vt:lpstr>Plaza</vt:lpstr>
      <vt:lpstr>Co-Curricular Student Learning Assessment for Campus  Ambassador Groups </vt:lpstr>
      <vt:lpstr>A-State Ambassadors</vt:lpstr>
      <vt:lpstr>Ambassador Training  and Assessment</vt:lpstr>
      <vt:lpstr>PowerPoint Presentation</vt:lpstr>
      <vt:lpstr>Results, Fall 2018</vt:lpstr>
      <vt:lpstr>Closing the Loop</vt:lpstr>
      <vt:lpstr>THANK YOU!!!</vt:lpstr>
    </vt:vector>
  </TitlesOfParts>
  <Company>Arkansas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  DeProw</dc:creator>
  <cp:lastModifiedBy>Chad Whatley</cp:lastModifiedBy>
  <cp:revision>134</cp:revision>
  <cp:lastPrinted>2016-10-06T17:57:31Z</cp:lastPrinted>
  <dcterms:created xsi:type="dcterms:W3CDTF">2016-10-06T15:44:16Z</dcterms:created>
  <dcterms:modified xsi:type="dcterms:W3CDTF">2019-03-07T14:57:54Z</dcterms:modified>
</cp:coreProperties>
</file>